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B27D3D-206C-4812-9D77-9CC90A8CB1C8}" type="datetimeFigureOut">
              <a:rPr lang="en-US" smtClean="0"/>
              <a:t>17-May-18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3609754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27D3D-206C-4812-9D77-9CC90A8CB1C8}" type="datetimeFigureOut">
              <a:rPr lang="en-US" smtClean="0"/>
              <a:t>17-May-18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41948604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27D3D-206C-4812-9D77-9CC90A8CB1C8}" type="datetimeFigureOut">
              <a:rPr lang="en-US" smtClean="0"/>
              <a:t>17-May-18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2554597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B27D3D-206C-4812-9D77-9CC90A8CB1C8}" type="datetimeFigureOut">
              <a:rPr lang="en-US" smtClean="0"/>
              <a:t>17-May-18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119629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B27D3D-206C-4812-9D77-9CC90A8CB1C8}" type="datetimeFigureOut">
              <a:rPr lang="en-US" smtClean="0"/>
              <a:t>17-May-18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3698438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B27D3D-206C-4812-9D77-9CC90A8CB1C8}" type="datetimeFigureOut">
              <a:rPr lang="en-US" smtClean="0"/>
              <a:t>17-May-18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1164396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B27D3D-206C-4812-9D77-9CC90A8CB1C8}" type="datetimeFigureOut">
              <a:rPr lang="en-US" smtClean="0"/>
              <a:t>17-May-18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3557959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B27D3D-206C-4812-9D77-9CC90A8CB1C8}" type="datetimeFigureOut">
              <a:rPr lang="en-US" smtClean="0"/>
              <a:t>17-May-18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870576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B27D3D-206C-4812-9D77-9CC90A8CB1C8}" type="datetimeFigureOut">
              <a:rPr lang="en-US" smtClean="0"/>
              <a:t>17-May-18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2282337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27D3D-206C-4812-9D77-9CC90A8CB1C8}" type="datetimeFigureOut">
              <a:rPr lang="en-US" smtClean="0"/>
              <a:t>17-May-18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4141196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B27D3D-206C-4812-9D77-9CC90A8CB1C8}" type="datetimeFigureOut">
              <a:rPr lang="en-US" smtClean="0"/>
              <a:t>17-May-18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A53601-F741-4B73-AAE1-D1D74C8673EF}" type="slidenum">
              <a:rPr lang="en-US" smtClean="0"/>
              <a:t>‹#›</a:t>
            </a:fld>
            <a:endParaRPr lang="en-US"/>
          </a:p>
        </p:txBody>
      </p:sp>
    </p:spTree>
    <p:extLst>
      <p:ext uri="{BB962C8B-B14F-4D97-AF65-F5344CB8AC3E}">
        <p14:creationId xmlns:p14="http://schemas.microsoft.com/office/powerpoint/2010/main" val="50295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27D3D-206C-4812-9D77-9CC90A8CB1C8}" type="datetimeFigureOut">
              <a:rPr lang="en-US" smtClean="0"/>
              <a:t>17-May-18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A53601-F741-4B73-AAE1-D1D74C8673EF}" type="slidenum">
              <a:rPr lang="en-US" smtClean="0"/>
              <a:t>‹#›</a:t>
            </a:fld>
            <a:endParaRPr lang="en-US"/>
          </a:p>
        </p:txBody>
      </p:sp>
    </p:spTree>
    <p:extLst>
      <p:ext uri="{BB962C8B-B14F-4D97-AF65-F5344CB8AC3E}">
        <p14:creationId xmlns:p14="http://schemas.microsoft.com/office/powerpoint/2010/main" val="7733653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50160"/>
            <a:ext cx="9144000" cy="2387600"/>
          </a:xfrm>
        </p:spPr>
        <p:txBody>
          <a:bodyPr>
            <a:normAutofit fontScale="90000"/>
          </a:bodyPr>
          <a:lstStyle/>
          <a:p>
            <a:r>
              <a:rPr lang="en-US" b="1" dirty="0">
                <a:latin typeface="Times New Roman" panose="02020603050405020304" pitchFamily="18" charset="0"/>
                <a:cs typeface="Times New Roman" panose="02020603050405020304" pitchFamily="18" charset="0"/>
              </a:rPr>
              <a:t>National Youth Policy </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December</a:t>
            </a:r>
            <a:r>
              <a:rPr lang="en-US" b="1" dirty="0">
                <a:latin typeface="Times New Roman" panose="02020603050405020304" pitchFamily="18" charset="0"/>
                <a:cs typeface="Times New Roman" panose="02020603050405020304" pitchFamily="18" charset="0"/>
              </a:rPr>
              <a:t>, 2008</a:t>
            </a:r>
          </a:p>
        </p:txBody>
      </p:sp>
    </p:spTree>
    <p:extLst>
      <p:ext uri="{BB962C8B-B14F-4D97-AF65-F5344CB8AC3E}">
        <p14:creationId xmlns:p14="http://schemas.microsoft.com/office/powerpoint/2010/main" val="68741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64024"/>
            <a:ext cx="10515600" cy="5712939"/>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6.Promotion of Sports and Recreation: </a:t>
            </a:r>
            <a:endParaRPr lang="en-US" sz="3600" b="1" dirty="0" smtClean="0">
              <a:latin typeface="Times New Roman" panose="02020603050405020304" pitchFamily="18" charset="0"/>
              <a:cs typeface="Times New Roman" panose="02020603050405020304" pitchFamily="18" charset="0"/>
            </a:endParaRPr>
          </a:p>
          <a:p>
            <a:pPr algn="just"/>
            <a:r>
              <a:rPr lang="en-US" smtClean="0"/>
              <a:t>Support sports </a:t>
            </a:r>
            <a:r>
              <a:rPr lang="en-US" dirty="0"/>
              <a:t>and recreation activities, sports competition, expansion of sports facilities at all administrative levels on sustainable basis with special emphasis for young females. </a:t>
            </a:r>
            <a:endParaRPr lang="en-US" dirty="0">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7.Academic and Intellectual Development. </a:t>
            </a:r>
            <a:endParaRPr lang="en-US" sz="3600" b="1" dirty="0" smtClean="0">
              <a:latin typeface="Times New Roman" panose="02020603050405020304" pitchFamily="18" charset="0"/>
              <a:cs typeface="Times New Roman" panose="02020603050405020304" pitchFamily="18" charset="0"/>
            </a:endParaRPr>
          </a:p>
          <a:p>
            <a:pPr marL="971550" lvl="1" indent="-514350" algn="just">
              <a:buAutoNum type="alphaLcParenBoth"/>
            </a:pPr>
            <a:r>
              <a:rPr lang="en-US" sz="3200" dirty="0" smtClean="0">
                <a:latin typeface="Times New Roman" panose="02020603050405020304" pitchFamily="18" charset="0"/>
                <a:cs typeface="Times New Roman" panose="02020603050405020304" pitchFamily="18" charset="0"/>
              </a:rPr>
              <a:t>Take </a:t>
            </a:r>
            <a:r>
              <a:rPr lang="en-US" sz="3200" dirty="0">
                <a:latin typeface="Times New Roman" panose="02020603050405020304" pitchFamily="18" charset="0"/>
                <a:cs typeface="Times New Roman" panose="02020603050405020304" pitchFamily="18" charset="0"/>
              </a:rPr>
              <a:t>steps to promote scholarship, enhance availability and access to academic material, participation in conferences and undertake talent forming </a:t>
            </a:r>
            <a:r>
              <a:rPr lang="en-US" sz="3200" dirty="0" err="1">
                <a:latin typeface="Times New Roman" panose="02020603050405020304" pitchFamily="18" charset="0"/>
                <a:cs typeface="Times New Roman" panose="02020603050405020304" pitchFamily="18" charset="0"/>
              </a:rPr>
              <a:t>programmes</a:t>
            </a:r>
            <a:r>
              <a:rPr lang="en-US" sz="3200" dirty="0" smtClean="0">
                <a:latin typeface="Times New Roman" panose="02020603050405020304" pitchFamily="18" charset="0"/>
                <a:cs typeface="Times New Roman" panose="02020603050405020304" pitchFamily="18" charset="0"/>
              </a:rPr>
              <a:t>.</a:t>
            </a:r>
          </a:p>
          <a:p>
            <a:pPr marL="971550" lvl="1" indent="-514350" algn="just">
              <a:buAutoNum type="alphaLcParenBoth"/>
            </a:pPr>
            <a:r>
              <a:rPr lang="en-US" sz="3200" dirty="0" smtClean="0">
                <a:latin typeface="Times New Roman" panose="02020603050405020304" pitchFamily="18" charset="0"/>
                <a:cs typeface="Times New Roman" panose="02020603050405020304" pitchFamily="18" charset="0"/>
              </a:rPr>
              <a:t>Special </a:t>
            </a:r>
            <a:r>
              <a:rPr lang="en-US" sz="3200" dirty="0">
                <a:latin typeface="Times New Roman" panose="02020603050405020304" pitchFamily="18" charset="0"/>
                <a:cs typeface="Times New Roman" panose="02020603050405020304" pitchFamily="18" charset="0"/>
              </a:rPr>
              <a:t>emphasis be given to mainstreaming of youth studying in Madrassas</a:t>
            </a:r>
            <a:r>
              <a:rPr lang="en-US" sz="3200" dirty="0" smtClean="0">
                <a:latin typeface="Times New Roman" panose="02020603050405020304" pitchFamily="18" charset="0"/>
                <a:cs typeface="Times New Roman" panose="02020603050405020304" pitchFamily="18" charset="0"/>
              </a:rPr>
              <a:t>.</a:t>
            </a:r>
          </a:p>
          <a:p>
            <a:pPr marL="457200" lvl="1" indent="0" algn="just">
              <a:buNone/>
            </a:pPr>
            <a:r>
              <a:rPr lang="en-US" sz="3200" dirty="0" smtClean="0">
                <a:latin typeface="Times New Roman" panose="02020603050405020304" pitchFamily="18" charset="0"/>
                <a:cs typeface="Times New Roman" panose="02020603050405020304" pitchFamily="18" charset="0"/>
              </a:rPr>
              <a:t>(</a:t>
            </a:r>
            <a:r>
              <a:rPr lang="en-US" sz="3200" dirty="0">
                <a:latin typeface="Times New Roman" panose="02020603050405020304" pitchFamily="18" charset="0"/>
                <a:cs typeface="Times New Roman" panose="02020603050405020304" pitchFamily="18" charset="0"/>
              </a:rPr>
              <a:t>c) Youth will be given representations in Think Tanks, policy formation and implementation fora.</a:t>
            </a:r>
          </a:p>
        </p:txBody>
      </p:sp>
    </p:spTree>
    <p:extLst>
      <p:ext uri="{BB962C8B-B14F-4D97-AF65-F5344CB8AC3E}">
        <p14:creationId xmlns:p14="http://schemas.microsoft.com/office/powerpoint/2010/main" val="264800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04967"/>
            <a:ext cx="10515600" cy="5671996"/>
          </a:xfrm>
        </p:spPr>
        <p:txBody>
          <a:bodyPr>
            <a:normAutofit/>
          </a:bodyPr>
          <a:lstStyle/>
          <a:p>
            <a:pPr marL="0" indent="0" algn="just">
              <a:buNone/>
            </a:pPr>
            <a:r>
              <a:rPr lang="en-US" sz="4000" b="1" dirty="0">
                <a:latin typeface="Times New Roman" panose="02020603050405020304" pitchFamily="18" charset="0"/>
                <a:cs typeface="Times New Roman" panose="02020603050405020304" pitchFamily="18" charset="0"/>
              </a:rPr>
              <a:t>8</a:t>
            </a:r>
            <a:r>
              <a:rPr lang="en-US" sz="4000" b="1" dirty="0" smtClean="0">
                <a:latin typeface="Times New Roman" panose="02020603050405020304" pitchFamily="18" charset="0"/>
                <a:cs typeface="Times New Roman" panose="02020603050405020304" pitchFamily="18" charset="0"/>
              </a:rPr>
              <a:t>. Youth </a:t>
            </a:r>
            <a:r>
              <a:rPr lang="en-US" sz="4000" b="1" dirty="0">
                <a:latin typeface="Times New Roman" panose="02020603050405020304" pitchFamily="18" charset="0"/>
                <a:cs typeface="Times New Roman" panose="02020603050405020304" pitchFamily="18" charset="0"/>
              </a:rPr>
              <a:t>Health</a:t>
            </a:r>
            <a:r>
              <a:rPr lang="en-US" sz="4000" dirty="0">
                <a:latin typeface="Times New Roman" panose="02020603050405020304" pitchFamily="18" charset="0"/>
                <a:cs typeface="Times New Roman" panose="02020603050405020304" pitchFamily="18" charset="0"/>
              </a:rPr>
              <a:t> Create awareness about responsible and safe </a:t>
            </a:r>
            <a:r>
              <a:rPr lang="en-US" sz="4000" dirty="0" err="1">
                <a:latin typeface="Times New Roman" panose="02020603050405020304" pitchFamily="18" charset="0"/>
                <a:cs typeface="Times New Roman" panose="02020603050405020304" pitchFamily="18" charset="0"/>
              </a:rPr>
              <a:t>behaviour</a:t>
            </a:r>
            <a:r>
              <a:rPr lang="en-US" sz="4000" dirty="0">
                <a:latin typeface="Times New Roman" panose="02020603050405020304" pitchFamily="18" charset="0"/>
                <a:cs typeface="Times New Roman" panose="02020603050405020304" pitchFamily="18" charset="0"/>
              </a:rPr>
              <a:t>, provide youth friendly and health care counseling and guidance facilities. </a:t>
            </a:r>
            <a:endParaRPr lang="en-US" sz="4000" dirty="0" smtClean="0">
              <a:latin typeface="Times New Roman" panose="02020603050405020304" pitchFamily="18" charset="0"/>
              <a:cs typeface="Times New Roman" panose="02020603050405020304" pitchFamily="18" charset="0"/>
            </a:endParaRPr>
          </a:p>
          <a:p>
            <a:pPr algn="just"/>
            <a:endParaRPr lang="en-US" sz="4000" dirty="0">
              <a:latin typeface="Times New Roman" panose="02020603050405020304" pitchFamily="18" charset="0"/>
              <a:cs typeface="Times New Roman" panose="02020603050405020304" pitchFamily="18" charset="0"/>
            </a:endParaRPr>
          </a:p>
          <a:p>
            <a:pPr marL="0" indent="0" algn="just">
              <a:buNone/>
            </a:pPr>
            <a:r>
              <a:rPr lang="en-US" sz="4000" b="1" dirty="0">
                <a:latin typeface="Times New Roman" panose="02020603050405020304" pitchFamily="18" charset="0"/>
                <a:cs typeface="Times New Roman" panose="02020603050405020304" pitchFamily="18" charset="0"/>
              </a:rPr>
              <a:t>9</a:t>
            </a:r>
            <a:r>
              <a:rPr lang="en-US" sz="4000" b="1" dirty="0" smtClean="0">
                <a:latin typeface="Times New Roman" panose="02020603050405020304" pitchFamily="18" charset="0"/>
                <a:cs typeface="Times New Roman" panose="02020603050405020304" pitchFamily="18" charset="0"/>
              </a:rPr>
              <a:t>. Social </a:t>
            </a:r>
            <a:r>
              <a:rPr lang="en-US" sz="4000" b="1" dirty="0">
                <a:latin typeface="Times New Roman" panose="02020603050405020304" pitchFamily="18" charset="0"/>
                <a:cs typeface="Times New Roman" panose="02020603050405020304" pitchFamily="18" charset="0"/>
              </a:rPr>
              <a:t>Volunteerism</a:t>
            </a:r>
            <a:r>
              <a:rPr lang="en-US" sz="4000" dirty="0">
                <a:latin typeface="Times New Roman" panose="02020603050405020304" pitchFamily="18" charset="0"/>
                <a:cs typeface="Times New Roman" panose="02020603050405020304" pitchFamily="18" charset="0"/>
              </a:rPr>
              <a:t> Youth will be encouraged to undertake voluntary social service.</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2855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just">
              <a:buNone/>
            </a:pPr>
            <a:r>
              <a:rPr lang="en-US" sz="3600" b="1" dirty="0">
                <a:latin typeface="Times New Roman" panose="02020603050405020304" pitchFamily="18" charset="0"/>
                <a:cs typeface="Times New Roman" panose="02020603050405020304" pitchFamily="18" charset="0"/>
              </a:rPr>
              <a:t>10.Incentives for Talented and High Performing </a:t>
            </a:r>
            <a:r>
              <a:rPr lang="en-US" sz="3600" b="1" dirty="0" smtClean="0">
                <a:latin typeface="Times New Roman" panose="02020603050405020304" pitchFamily="18" charset="0"/>
                <a:cs typeface="Times New Roman" panose="02020603050405020304" pitchFamily="18" charset="0"/>
              </a:rPr>
              <a:t>Youth:</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Talented and high performing youth will be given recognition reward and incentive at the national level. Efforts be made to motivate and attract them towards service for the nation</a:t>
            </a:r>
            <a:r>
              <a:rPr lang="en-US" sz="3600" dirty="0" smtClean="0">
                <a:latin typeface="Times New Roman" panose="02020603050405020304" pitchFamily="18" charset="0"/>
                <a:cs typeface="Times New Roman" panose="02020603050405020304" pitchFamily="18" charset="0"/>
              </a:rPr>
              <a:t>.</a:t>
            </a:r>
          </a:p>
          <a:p>
            <a:pPr marL="0" indent="0" algn="just">
              <a:buNone/>
            </a:pP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18836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2388"/>
            <a:ext cx="10515600" cy="5494575"/>
          </a:xfrm>
        </p:spPr>
        <p:txBody>
          <a:bodyPr>
            <a:noAutofit/>
          </a:bodyPr>
          <a:lstStyle/>
          <a:p>
            <a:pPr marL="0" indent="0" algn="just">
              <a:buNone/>
            </a:pPr>
            <a:r>
              <a:rPr lang="en-US" sz="3200" b="1" dirty="0">
                <a:latin typeface="Times New Roman" panose="02020603050405020304" pitchFamily="18" charset="0"/>
                <a:cs typeface="Times New Roman" panose="02020603050405020304" pitchFamily="18" charset="0"/>
              </a:rPr>
              <a:t>11.Youth Marriage, Family and Life </a:t>
            </a:r>
            <a:r>
              <a:rPr lang="en-US" sz="3200" b="1" dirty="0" smtClean="0">
                <a:latin typeface="Times New Roman" panose="02020603050405020304" pitchFamily="18" charset="0"/>
                <a:cs typeface="Times New Roman" panose="02020603050405020304" pitchFamily="18" charset="0"/>
              </a:rPr>
              <a:t>Skills</a:t>
            </a:r>
          </a:p>
          <a:p>
            <a:pPr marL="0" indent="0" algn="just">
              <a:buNone/>
            </a:pPr>
            <a:r>
              <a:rPr lang="en-US" sz="3200" dirty="0" smtClean="0">
                <a:latin typeface="Times New Roman" panose="02020603050405020304" pitchFamily="18" charset="0"/>
                <a:cs typeface="Times New Roman" panose="02020603050405020304" pitchFamily="18" charset="0"/>
              </a:rPr>
              <a:t>Facilitating </a:t>
            </a:r>
            <a:r>
              <a:rPr lang="en-US" sz="3200" dirty="0">
                <a:latin typeface="Times New Roman" panose="02020603050405020304" pitchFamily="18" charset="0"/>
                <a:cs typeface="Times New Roman" panose="02020603050405020304" pitchFamily="18" charset="0"/>
              </a:rPr>
              <a:t>the youth (above 18 years) in the formation and planning of a healthy family on a sustainable basis.</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endParaRPr lang="en-US" sz="3200" dirty="0" smtClean="0">
              <a:latin typeface="Times New Roman" panose="02020603050405020304" pitchFamily="18" charset="0"/>
              <a:cs typeface="Times New Roman" panose="02020603050405020304" pitchFamily="18" charset="0"/>
            </a:endParaRPr>
          </a:p>
          <a:p>
            <a:pPr marL="0" indent="0" algn="just">
              <a:buNone/>
            </a:pPr>
            <a:r>
              <a:rPr lang="en-US" sz="3200" b="1" dirty="0" smtClean="0">
                <a:latin typeface="Times New Roman" panose="02020603050405020304" pitchFamily="18" charset="0"/>
                <a:cs typeface="Times New Roman" panose="02020603050405020304" pitchFamily="18" charset="0"/>
              </a:rPr>
              <a:t>12.Youth Mentoring</a:t>
            </a:r>
          </a:p>
          <a:p>
            <a:pPr marL="0" indent="0" algn="just">
              <a:buNone/>
            </a:pPr>
            <a:r>
              <a:rPr lang="en-US" sz="3200" dirty="0" smtClean="0">
                <a:latin typeface="Times New Roman" panose="02020603050405020304" pitchFamily="18" charset="0"/>
                <a:cs typeface="Times New Roman" panose="02020603050405020304" pitchFamily="18" charset="0"/>
              </a:rPr>
              <a:t>Supporting </a:t>
            </a:r>
            <a:r>
              <a:rPr lang="en-US" sz="3200" dirty="0">
                <a:latin typeface="Times New Roman" panose="02020603050405020304" pitchFamily="18" charset="0"/>
                <a:cs typeface="Times New Roman" panose="02020603050405020304" pitchFamily="18" charset="0"/>
              </a:rPr>
              <a:t>and guiding the youth in identifying their potentials, overcoming their failures, adopting the traits of good citizens and boosting their morale for high achievements in </a:t>
            </a:r>
            <a:r>
              <a:rPr lang="en-US" sz="3200" dirty="0" smtClean="0">
                <a:latin typeface="Times New Roman" panose="02020603050405020304" pitchFamily="18" charset="0"/>
                <a:cs typeface="Times New Roman" panose="02020603050405020304" pitchFamily="18" charset="0"/>
              </a:rPr>
              <a:t>life</a:t>
            </a:r>
            <a:r>
              <a:rPr lang="en-US" sz="3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65134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496" y="433553"/>
            <a:ext cx="10515600" cy="5653348"/>
          </a:xfrm>
        </p:spPr>
        <p:txBody>
          <a:bodyPr>
            <a:noAutofit/>
          </a:bodyPr>
          <a:lstStyle/>
          <a:p>
            <a:pPr marL="0" indent="0" algn="just">
              <a:buNone/>
            </a:pPr>
            <a:r>
              <a:rPr lang="en-US" sz="3200" b="1" dirty="0">
                <a:latin typeface="Times New Roman" panose="02020603050405020304" pitchFamily="18" charset="0"/>
                <a:cs typeface="Times New Roman" panose="02020603050405020304" pitchFamily="18" charset="0"/>
              </a:rPr>
              <a:t>13.Special </a:t>
            </a:r>
            <a:r>
              <a:rPr lang="en-US" sz="3200" b="1" dirty="0" smtClean="0">
                <a:latin typeface="Times New Roman" panose="02020603050405020304" pitchFamily="18" charset="0"/>
                <a:cs typeface="Times New Roman" panose="02020603050405020304" pitchFamily="18" charset="0"/>
              </a:rPr>
              <a:t>Youth</a:t>
            </a:r>
          </a:p>
          <a:p>
            <a:pPr marL="0" indent="0" algn="just">
              <a:buNone/>
            </a:pPr>
            <a:r>
              <a:rPr lang="en-US" sz="3200" dirty="0">
                <a:latin typeface="Times New Roman" panose="02020603050405020304" pitchFamily="18" charset="0"/>
                <a:cs typeface="Times New Roman" panose="02020603050405020304" pitchFamily="18" charset="0"/>
              </a:rPr>
              <a:t> </a:t>
            </a:r>
            <a:br>
              <a:rPr lang="en-US" sz="32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Special </a:t>
            </a:r>
            <a:r>
              <a:rPr lang="en-US" sz="3200" dirty="0">
                <a:latin typeface="Times New Roman" panose="02020603050405020304" pitchFamily="18" charset="0"/>
                <a:cs typeface="Times New Roman" panose="02020603050405020304" pitchFamily="18" charset="0"/>
              </a:rPr>
              <a:t>consideration will be given to promote the participation of special and handicapped youth in all activities</a:t>
            </a:r>
            <a:r>
              <a:rPr lang="en-US" sz="3200" dirty="0" smtClean="0">
                <a:latin typeface="Times New Roman" panose="02020603050405020304" pitchFamily="18" charset="0"/>
                <a:cs typeface="Times New Roman" panose="02020603050405020304" pitchFamily="18" charset="0"/>
              </a:rPr>
              <a:t>.</a:t>
            </a:r>
          </a:p>
          <a:p>
            <a:pPr algn="just"/>
            <a:endParaRPr lang="en-US" sz="3200" dirty="0">
              <a:latin typeface="Times New Roman" panose="02020603050405020304" pitchFamily="18" charset="0"/>
              <a:cs typeface="Times New Roman" panose="02020603050405020304" pitchFamily="18" charset="0"/>
            </a:endParaRPr>
          </a:p>
          <a:p>
            <a:pPr marL="0" indent="0" algn="just">
              <a:buNone/>
            </a:pPr>
            <a:r>
              <a:rPr lang="en-US" sz="3200" b="1" dirty="0">
                <a:latin typeface="Times New Roman" panose="02020603050405020304" pitchFamily="18" charset="0"/>
                <a:cs typeface="Times New Roman" panose="02020603050405020304" pitchFamily="18" charset="0"/>
              </a:rPr>
              <a:t>14. Balancing the Gender </a:t>
            </a:r>
            <a:r>
              <a:rPr lang="en-US" sz="3200" b="1" dirty="0" smtClean="0">
                <a:latin typeface="Times New Roman" panose="02020603050405020304" pitchFamily="18" charset="0"/>
                <a:cs typeface="Times New Roman" panose="02020603050405020304" pitchFamily="18" charset="0"/>
              </a:rPr>
              <a:t>Imbalance:</a:t>
            </a:r>
            <a:r>
              <a:rPr lang="en-US" sz="3200" b="1" dirty="0">
                <a:latin typeface="Times New Roman" panose="02020603050405020304" pitchFamily="18" charset="0"/>
                <a:cs typeface="Times New Roman" panose="02020603050405020304" pitchFamily="18" charset="0"/>
              </a:rPr>
              <a:t> </a:t>
            </a:r>
          </a:p>
          <a:p>
            <a:pPr algn="just"/>
            <a:r>
              <a:rPr lang="en-US" sz="3200" dirty="0" smtClean="0">
                <a:latin typeface="Times New Roman" panose="02020603050405020304" pitchFamily="18" charset="0"/>
                <a:cs typeface="Times New Roman" panose="02020603050405020304" pitchFamily="18" charset="0"/>
              </a:rPr>
              <a:t>Work </a:t>
            </a:r>
            <a:r>
              <a:rPr lang="en-US" sz="3200" dirty="0">
                <a:latin typeface="Times New Roman" panose="02020603050405020304" pitchFamily="18" charset="0"/>
                <a:cs typeface="Times New Roman" panose="02020603050405020304" pitchFamily="18" charset="0"/>
              </a:rPr>
              <a:t>towards gender equity and provide greater opportunities and decent environment for the female youth to play their role in socio-economic development of the country.</a:t>
            </a:r>
          </a:p>
        </p:txBody>
      </p:sp>
    </p:spTree>
    <p:extLst>
      <p:ext uri="{BB962C8B-B14F-4D97-AF65-F5344CB8AC3E}">
        <p14:creationId xmlns:p14="http://schemas.microsoft.com/office/powerpoint/2010/main" val="21716377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lgn="just">
              <a:buNone/>
            </a:pPr>
            <a:r>
              <a:rPr lang="en-US" sz="3600" b="1" dirty="0" smtClean="0">
                <a:latin typeface="Times New Roman" panose="02020603050405020304" pitchFamily="18" charset="0"/>
                <a:cs typeface="Times New Roman" panose="02020603050405020304" pitchFamily="18" charset="0"/>
              </a:rPr>
              <a:t>15. Youth </a:t>
            </a:r>
            <a:r>
              <a:rPr lang="en-US" sz="3600" b="1" dirty="0">
                <a:latin typeface="Times New Roman" panose="02020603050405020304" pitchFamily="18" charset="0"/>
                <a:cs typeface="Times New Roman" panose="02020603050405020304" pitchFamily="18" charset="0"/>
              </a:rPr>
              <a:t>in </a:t>
            </a:r>
            <a:r>
              <a:rPr lang="en-US" sz="3600" b="1" dirty="0" smtClean="0">
                <a:latin typeface="Times New Roman" panose="02020603050405020304" pitchFamily="18" charset="0"/>
                <a:cs typeface="Times New Roman" panose="02020603050405020304" pitchFamily="18" charset="0"/>
              </a:rPr>
              <a:t>Prison:</a:t>
            </a:r>
          </a:p>
          <a:p>
            <a:pPr marL="0" indent="0" algn="just">
              <a:buNone/>
            </a:pPr>
            <a:r>
              <a:rPr lang="en-US" sz="3600" dirty="0">
                <a:latin typeface="Times New Roman" panose="02020603050405020304" pitchFamily="18" charset="0"/>
                <a:cs typeface="Times New Roman" panose="02020603050405020304" pitchFamily="18" charset="0"/>
              </a:rPr>
              <a: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Special </a:t>
            </a:r>
            <a:r>
              <a:rPr lang="en-US" sz="3600" dirty="0" err="1">
                <a:latin typeface="Times New Roman" panose="02020603050405020304" pitchFamily="18" charset="0"/>
                <a:cs typeface="Times New Roman" panose="02020603050405020304" pitchFamily="18" charset="0"/>
              </a:rPr>
              <a:t>Programme</a:t>
            </a:r>
            <a:r>
              <a:rPr lang="en-US" sz="3600" dirty="0">
                <a:latin typeface="Times New Roman" panose="02020603050405020304" pitchFamily="18" charset="0"/>
                <a:cs typeface="Times New Roman" panose="02020603050405020304" pitchFamily="18" charset="0"/>
              </a:rPr>
              <a:t> for rehabilitation, mentoring, training and education and incentives for youth in prison will be evolved so that their time in the prison is utilized to become good citizens capable of </a:t>
            </a:r>
            <a:r>
              <a:rPr lang="en-US" sz="3600" dirty="0" err="1">
                <a:latin typeface="Times New Roman" panose="02020603050405020304" pitchFamily="18" charset="0"/>
                <a:cs typeface="Times New Roman" panose="02020603050405020304" pitchFamily="18" charset="0"/>
              </a:rPr>
              <a:t>integerating</a:t>
            </a:r>
            <a:r>
              <a:rPr lang="en-US" sz="3600" dirty="0">
                <a:latin typeface="Times New Roman" panose="02020603050405020304" pitchFamily="18" charset="0"/>
                <a:cs typeface="Times New Roman" panose="02020603050405020304" pitchFamily="18" charset="0"/>
              </a:rPr>
              <a:t> in social economic activities.</a:t>
            </a:r>
          </a:p>
        </p:txBody>
      </p:sp>
    </p:spTree>
    <p:extLst>
      <p:ext uri="{BB962C8B-B14F-4D97-AF65-F5344CB8AC3E}">
        <p14:creationId xmlns:p14="http://schemas.microsoft.com/office/powerpoint/2010/main" val="115124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200" dirty="0">
                <a:latin typeface="Times New Roman" panose="02020603050405020304" pitchFamily="18" charset="0"/>
                <a:cs typeface="Times New Roman" panose="02020603050405020304" pitchFamily="18" charset="0"/>
              </a:rPr>
              <a:t>Youth is defined as a period during which a person prepares himself/herself to be an active and fully, responsible member of the society. It is a period of transformation from family </a:t>
            </a:r>
            <a:r>
              <a:rPr lang="en-US" sz="3200" dirty="0" smtClean="0">
                <a:latin typeface="Times New Roman" panose="02020603050405020304" pitchFamily="18" charset="0"/>
                <a:cs typeface="Times New Roman" panose="02020603050405020304" pitchFamily="18" charset="0"/>
              </a:rPr>
              <a:t>dependent </a:t>
            </a:r>
            <a:r>
              <a:rPr lang="en-US" sz="3200" dirty="0">
                <a:latin typeface="Times New Roman" panose="02020603050405020304" pitchFamily="18" charset="0"/>
                <a:cs typeface="Times New Roman" panose="02020603050405020304" pitchFamily="18" charset="0"/>
              </a:rPr>
              <a:t>childhood to independent adulthood and integration in the society as a responsible citizen.</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Various countries use different age groups for defining the population of youth. For Pakistan the population in the age group of 15-29 years is taken as the young population.</a:t>
            </a:r>
          </a:p>
        </p:txBody>
      </p:sp>
    </p:spTree>
    <p:extLst>
      <p:ext uri="{BB962C8B-B14F-4D97-AF65-F5344CB8AC3E}">
        <p14:creationId xmlns:p14="http://schemas.microsoft.com/office/powerpoint/2010/main" val="2980939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sz="3600" dirty="0">
                <a:latin typeface="Times New Roman" panose="02020603050405020304" pitchFamily="18" charset="0"/>
                <a:cs typeface="Times New Roman" panose="02020603050405020304" pitchFamily="18" charset="0"/>
              </a:rPr>
              <a:t>STRUCTURE OF THE POLICY DOCUMENT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The document is structured such that it first lays down "Principles of National Youth Policy" followed by "Plan of Action" for each principle stated in the Policy and an "Institutional Implementation Plan" to implement the Policy.</a:t>
            </a:r>
          </a:p>
        </p:txBody>
      </p:sp>
    </p:spTree>
    <p:extLst>
      <p:ext uri="{BB962C8B-B14F-4D97-AF65-F5344CB8AC3E}">
        <p14:creationId xmlns:p14="http://schemas.microsoft.com/office/powerpoint/2010/main" val="4097466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3600" b="1" dirty="0">
                <a:latin typeface="Times New Roman" panose="02020603050405020304" pitchFamily="18" charset="0"/>
                <a:cs typeface="Times New Roman" panose="02020603050405020304" pitchFamily="18" charset="0"/>
              </a:rPr>
              <a:t>PRINCIPLES OF THE POLICY</a:t>
            </a:r>
            <a:br>
              <a:rPr lang="en-US" sz="3600" b="1" dirty="0">
                <a:latin typeface="Times New Roman" panose="02020603050405020304" pitchFamily="18" charset="0"/>
                <a:cs typeface="Times New Roman" panose="02020603050405020304" pitchFamily="18" charset="0"/>
              </a:rPr>
            </a:b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thrust of the National Youth Policy is to inculcate a sense of pride of being Pakistanis, good citizenship, interregional harmony, building well rounded personalities and to prepare the youth for income generation in their practical life. </a:t>
            </a:r>
          </a:p>
        </p:txBody>
      </p:sp>
    </p:spTree>
    <p:extLst>
      <p:ext uri="{BB962C8B-B14F-4D97-AF65-F5344CB8AC3E}">
        <p14:creationId xmlns:p14="http://schemas.microsoft.com/office/powerpoint/2010/main" val="3446435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latin typeface="Times New Roman" panose="02020603050405020304" pitchFamily="18" charset="0"/>
                <a:cs typeface="Times New Roman" panose="02020603050405020304" pitchFamily="18" charset="0"/>
              </a:rPr>
              <a:t>The Principles of National Youth Policy are</a:t>
            </a:r>
            <a:r>
              <a:rPr lang="en-US" sz="4000" dirty="0" smtClean="0">
                <a:latin typeface="Times New Roman" panose="02020603050405020304" pitchFamily="18" charset="0"/>
                <a:cs typeface="Times New Roman" panose="02020603050405020304" pitchFamily="18" charset="0"/>
              </a:rPr>
              <a:t>:</a:t>
            </a:r>
          </a:p>
          <a:p>
            <a:r>
              <a:rPr lang="en-US" sz="4000" dirty="0">
                <a:latin typeface="Times New Roman" panose="02020603050405020304" pitchFamily="18" charset="0"/>
                <a:cs typeface="Times New Roman" panose="02020603050405020304" pitchFamily="18" charset="0"/>
              </a:rPr>
              <a:t>1. Reinforce sense of Pride, Awareness and Motivation</a:t>
            </a:r>
            <a:r>
              <a:rPr lang="en-US" sz="4000" dirty="0" smtClean="0">
                <a:latin typeface="Times New Roman" panose="02020603050405020304" pitchFamily="18" charset="0"/>
                <a:cs typeface="Times New Roman" panose="02020603050405020304" pitchFamily="18" charset="0"/>
              </a:rPr>
              <a:t>.</a:t>
            </a:r>
          </a:p>
          <a:p>
            <a:pPr lvl="1"/>
            <a:r>
              <a:rPr lang="en-US" sz="3600" dirty="0">
                <a:latin typeface="Times New Roman" panose="02020603050405020304" pitchFamily="18" charset="0"/>
                <a:cs typeface="Times New Roman" panose="02020603050405020304" pitchFamily="18" charset="0"/>
              </a:rPr>
              <a:t>Reinforce the sense of pride by creating awareness about our history, heritage and </a:t>
            </a:r>
            <a:r>
              <a:rPr lang="en-US" sz="3600" dirty="0" smtClean="0">
                <a:latin typeface="Times New Roman" panose="02020603050405020304" pitchFamily="18" charset="0"/>
                <a:cs typeface="Times New Roman" panose="02020603050405020304" pitchFamily="18" charset="0"/>
              </a:rPr>
              <a:t>achievements.</a:t>
            </a:r>
          </a:p>
        </p:txBody>
      </p:sp>
    </p:spTree>
    <p:extLst>
      <p:ext uri="{BB962C8B-B14F-4D97-AF65-F5344CB8AC3E}">
        <p14:creationId xmlns:p14="http://schemas.microsoft.com/office/powerpoint/2010/main" val="3940741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228600" lvl="1">
              <a:spcBef>
                <a:spcPts val="1000"/>
              </a:spcBef>
            </a:pPr>
            <a:r>
              <a:rPr lang="en-US" sz="4000" b="1" dirty="0" smtClean="0">
                <a:latin typeface="Times New Roman" panose="02020603050405020304" pitchFamily="18" charset="0"/>
                <a:cs typeface="Times New Roman" panose="02020603050405020304" pitchFamily="18" charset="0"/>
              </a:rPr>
              <a:t>2. Promote National Integration</a:t>
            </a:r>
            <a:br>
              <a:rPr lang="en-US" sz="4000" b="1"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Promote:</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a:t>
            </a:r>
            <a:r>
              <a:rPr lang="en-US" sz="4000" dirty="0" err="1" smtClean="0">
                <a:latin typeface="Times New Roman" panose="02020603050405020304" pitchFamily="18" charset="0"/>
                <a:cs typeface="Times New Roman" panose="02020603050405020304" pitchFamily="18" charset="0"/>
              </a:rPr>
              <a:t>i</a:t>
            </a:r>
            <a:r>
              <a:rPr lang="en-US" sz="4000" dirty="0" smtClean="0">
                <a:latin typeface="Times New Roman" panose="02020603050405020304" pitchFamily="18" charset="0"/>
                <a:cs typeface="Times New Roman" panose="02020603050405020304" pitchFamily="18" charset="0"/>
              </a:rPr>
              <a:t>. National integration and harmony,</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ii. Mutual friendship,</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iii. Tolerance, understanding and values.</a:t>
            </a:r>
            <a:br>
              <a:rPr lang="en-US" sz="4000" dirty="0" smtClean="0">
                <a:latin typeface="Times New Roman" panose="02020603050405020304" pitchFamily="18" charset="0"/>
                <a:cs typeface="Times New Roman" panose="02020603050405020304" pitchFamily="18" charset="0"/>
              </a:rPr>
            </a:br>
            <a:r>
              <a:rPr lang="en-US" sz="4000" dirty="0" smtClean="0">
                <a:latin typeface="Times New Roman" panose="02020603050405020304" pitchFamily="18" charset="0"/>
                <a:cs typeface="Times New Roman" panose="02020603050405020304" pitchFamily="18" charset="0"/>
              </a:rPr>
              <a:t>     iv. Social interactions.</a:t>
            </a:r>
            <a:endParaRPr lang="en-US"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467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000" b="1" dirty="0">
                <a:latin typeface="Times New Roman" panose="02020603050405020304" pitchFamily="18" charset="0"/>
                <a:cs typeface="Times New Roman" panose="02020603050405020304" pitchFamily="18" charset="0"/>
              </a:rPr>
              <a:t>3. Enabling Prospects of Income Generation for the Youth. </a:t>
            </a:r>
            <a:endParaRPr lang="en-US" sz="4000" b="1" dirty="0" smtClean="0">
              <a:latin typeface="Times New Roman" panose="02020603050405020304" pitchFamily="18" charset="0"/>
              <a:cs typeface="Times New Roman" panose="02020603050405020304" pitchFamily="18" charset="0"/>
            </a:endParaRPr>
          </a:p>
          <a:p>
            <a:pPr marL="457200" lvl="1" indent="0">
              <a:buNone/>
            </a:pPr>
            <a:r>
              <a:rPr lang="en-US" sz="3600" dirty="0">
                <a:latin typeface="Times New Roman" panose="02020603050405020304" pitchFamily="18" charset="0"/>
                <a:cs typeface="Times New Roman" panose="02020603050405020304" pitchFamily="18" charset="0"/>
              </a:rPr>
              <a:t>(a) Skill Development </a:t>
            </a:r>
            <a:endParaRPr lang="en-US" sz="3600" dirty="0" smtClean="0">
              <a:latin typeface="Times New Roman" panose="02020603050405020304" pitchFamily="18" charset="0"/>
              <a:cs typeface="Times New Roman" panose="02020603050405020304" pitchFamily="18" charset="0"/>
            </a:endParaRPr>
          </a:p>
          <a:p>
            <a:pPr marL="457200" lvl="1" indent="0">
              <a:buNone/>
            </a:pPr>
            <a:r>
              <a:rPr lang="en-US" sz="3600" dirty="0">
                <a:latin typeface="Times New Roman" panose="02020603050405020304" pitchFamily="18" charset="0"/>
                <a:cs typeface="Times New Roman" panose="02020603050405020304" pitchFamily="18" charset="0"/>
              </a:rPr>
              <a:t>(b) Entrepreneurships </a:t>
            </a:r>
            <a:endParaRPr lang="en-US" sz="3600" dirty="0" smtClean="0">
              <a:latin typeface="Times New Roman" panose="02020603050405020304" pitchFamily="18" charset="0"/>
              <a:cs typeface="Times New Roman" panose="02020603050405020304" pitchFamily="18" charset="0"/>
            </a:endParaRPr>
          </a:p>
          <a:p>
            <a:pPr marL="457200" lvl="1" indent="0">
              <a:buNone/>
            </a:pPr>
            <a:r>
              <a:rPr lang="en-US" sz="3600" dirty="0" smtClean="0">
                <a:latin typeface="Times New Roman" panose="02020603050405020304" pitchFamily="18" charset="0"/>
                <a:cs typeface="Times New Roman" panose="02020603050405020304" pitchFamily="18" charset="0"/>
              </a:rPr>
              <a:t>(</a:t>
            </a:r>
            <a:r>
              <a:rPr lang="en-US" sz="3600" dirty="0">
                <a:latin typeface="Times New Roman" panose="02020603050405020304" pitchFamily="18" charset="0"/>
                <a:cs typeface="Times New Roman" panose="02020603050405020304" pitchFamily="18" charset="0"/>
              </a:rPr>
              <a:t>c) Micro Finance </a:t>
            </a:r>
            <a:endParaRPr lang="en-US" sz="3600" dirty="0" smtClean="0">
              <a:latin typeface="Times New Roman" panose="02020603050405020304" pitchFamily="18" charset="0"/>
              <a:cs typeface="Times New Roman" panose="02020603050405020304" pitchFamily="18" charset="0"/>
            </a:endParaRPr>
          </a:p>
          <a:p>
            <a:pPr marL="457200" lvl="1" indent="0">
              <a:buNone/>
            </a:pPr>
            <a:r>
              <a:rPr lang="en-US" sz="3600" dirty="0">
                <a:latin typeface="Times New Roman" panose="02020603050405020304" pitchFamily="18" charset="0"/>
                <a:cs typeface="Times New Roman" panose="02020603050405020304" pitchFamily="18" charset="0"/>
              </a:rPr>
              <a:t>(d) Internship and Job Counseling</a:t>
            </a:r>
            <a:r>
              <a:rPr lang="en-US" sz="4000" dirty="0">
                <a:latin typeface="Times New Roman" panose="02020603050405020304" pitchFamily="18" charset="0"/>
                <a:cs typeface="Times New Roman" panose="02020603050405020304" pitchFamily="18" charset="0"/>
              </a:rPr>
              <a:t> </a:t>
            </a:r>
            <a:endParaRPr lang="en-US" sz="4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80100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en-US" sz="3600" b="1" dirty="0">
                <a:latin typeface="Times New Roman" panose="02020603050405020304" pitchFamily="18" charset="0"/>
                <a:cs typeface="Times New Roman" panose="02020603050405020304" pitchFamily="18" charset="0"/>
              </a:rPr>
              <a:t>4. Address Issues of Marginalized and Vulnerable Groups of Youth </a:t>
            </a:r>
            <a:endParaRPr lang="en-US" sz="3600" b="1" dirty="0" smtClean="0">
              <a:latin typeface="Times New Roman" panose="02020603050405020304" pitchFamily="18" charset="0"/>
              <a:cs typeface="Times New Roman" panose="02020603050405020304" pitchFamily="18" charset="0"/>
            </a:endParaRPr>
          </a:p>
          <a:p>
            <a:pPr marL="0" indent="0" algn="just">
              <a:buNone/>
            </a:pP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600" dirty="0">
                <a:latin typeface="Times New Roman" panose="02020603050405020304" pitchFamily="18" charset="0"/>
                <a:cs typeface="Times New Roman" panose="02020603050405020304" pitchFamily="18" charset="0"/>
              </a:rPr>
              <a:t>Eradicate disparities related to access to social and economic opportunities and resources for youth development by adopting rights base approaches. </a:t>
            </a:r>
          </a:p>
          <a:p>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6248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1194"/>
            <a:ext cx="10515600" cy="5835769"/>
          </a:xfrm>
        </p:spPr>
        <p:txBody>
          <a:bodyPr>
            <a:noAutofit/>
          </a:bodyPr>
          <a:lstStyle/>
          <a:p>
            <a:pPr marL="0" indent="0">
              <a:buNone/>
            </a:pPr>
            <a:r>
              <a:rPr lang="en-US" sz="3600" b="1" dirty="0">
                <a:latin typeface="Times New Roman" panose="02020603050405020304" pitchFamily="18" charset="0"/>
                <a:cs typeface="Times New Roman" panose="02020603050405020304" pitchFamily="18" charset="0"/>
              </a:rPr>
              <a:t>5. Support Character Building Inspire the youth with:</a:t>
            </a:r>
            <a:r>
              <a:rPr lang="en-US" sz="3600" dirty="0">
                <a:latin typeface="Times New Roman" panose="02020603050405020304" pitchFamily="18" charset="0"/>
                <a:cs typeface="Times New Roman" panose="02020603050405020304" pitchFamily="18" charset="0"/>
              </a:rPr>
              <a:t/>
            </a:r>
            <a:br>
              <a:rPr lang="en-US" sz="3600" dirty="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i</a:t>
            </a:r>
            <a:r>
              <a:rPr lang="en-US" sz="3200" dirty="0" smtClean="0">
                <a:latin typeface="Times New Roman" panose="02020603050405020304" pitchFamily="18" charset="0"/>
                <a:cs typeface="Times New Roman" panose="02020603050405020304" pitchFamily="18" charset="0"/>
              </a:rPr>
              <a:t>. Islamic values,</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ii. Ideology of Pakistan, aspiration for Pakistan,</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iii. Sense of good citizenship, high standards of morality,</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iv. Discipline,</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v. Respect for basic human values, laws and religions.</a:t>
            </a:r>
            <a:br>
              <a:rPr lang="en-US" sz="3200" dirty="0" smtClean="0">
                <a:latin typeface="Times New Roman" panose="02020603050405020304" pitchFamily="18" charset="0"/>
                <a:cs typeface="Times New Roman" panose="02020603050405020304" pitchFamily="18" charset="0"/>
              </a:rPr>
            </a:br>
            <a:r>
              <a:rPr lang="en-US" sz="3200" dirty="0" smtClean="0">
                <a:latin typeface="Times New Roman" panose="02020603050405020304" pitchFamily="18" charset="0"/>
                <a:cs typeface="Times New Roman" panose="02020603050405020304" pitchFamily="18" charset="0"/>
              </a:rPr>
              <a:t>     vi. Educate, motivate and guide against extremism, terrorism, </a:t>
            </a:r>
            <a:r>
              <a:rPr lang="en-US" sz="3200" dirty="0" err="1" smtClean="0">
                <a:latin typeface="Times New Roman" panose="02020603050405020304" pitchFamily="18" charset="0"/>
                <a:cs typeface="Times New Roman" panose="02020603050405020304" pitchFamily="18" charset="0"/>
              </a:rPr>
              <a:t>antistate</a:t>
            </a:r>
            <a:r>
              <a:rPr lang="en-US" sz="3200" dirty="0" smtClean="0">
                <a:latin typeface="Times New Roman" panose="02020603050405020304" pitchFamily="18" charset="0"/>
                <a:cs typeface="Times New Roman" panose="02020603050405020304" pitchFamily="18" charset="0"/>
              </a:rPr>
              <a:t> and inhuman activities.</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20995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TotalTime>
  <Words>296</Words>
  <Application>Microsoft Office PowerPoint</Application>
  <PresentationFormat>Widescreen</PresentationFormat>
  <Paragraphs>39</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National Youth Policy   December, 2008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T540p</dc:creator>
  <cp:lastModifiedBy>T540p</cp:lastModifiedBy>
  <cp:revision>82</cp:revision>
  <dcterms:created xsi:type="dcterms:W3CDTF">2018-05-17T04:06:40Z</dcterms:created>
  <dcterms:modified xsi:type="dcterms:W3CDTF">2018-05-17T05:50:36Z</dcterms:modified>
</cp:coreProperties>
</file>